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7161"/>
    <a:srgbClr val="717464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633413" y="798513"/>
            <a:ext cx="7542213" cy="6029325"/>
            <a:chOff x="-384" y="480"/>
            <a:chExt cx="4751" cy="3798"/>
          </a:xfrm>
        </p:grpSpPr>
        <p:grpSp>
          <p:nvGrpSpPr>
            <p:cNvPr id="5123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5124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5125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126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5127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28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29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5130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5131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132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5133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5134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5135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36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37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38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39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0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1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2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3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4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5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6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7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8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49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0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1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2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3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4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5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6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7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8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59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0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1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2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3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4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5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6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7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8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69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70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5171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5172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2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3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4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5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6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7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8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5" y="1868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79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80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9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81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60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82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183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6" y="1005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5184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85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86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87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88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89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0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1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2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3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4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5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6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7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8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199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0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1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2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3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4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5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6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7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8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09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0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1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2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3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4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5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6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7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8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219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5220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5221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2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223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5224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25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26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27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28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29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30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31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32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233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5234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5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7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8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9" y="2694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9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5240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5241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42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43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5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44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45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246" name="Rectangle 12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973263"/>
          </a:xfrm>
        </p:spPr>
        <p:txBody>
          <a:bodyPr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47" name="Rectangle 12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248" name="Rectangle 12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endParaRPr lang="en-US"/>
          </a:p>
        </p:txBody>
      </p:sp>
      <p:sp>
        <p:nvSpPr>
          <p:cNvPr id="5249" name="Rectangle 12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endParaRPr lang="en-US"/>
          </a:p>
        </p:txBody>
      </p:sp>
      <p:sp>
        <p:nvSpPr>
          <p:cNvPr id="5250" name="Rectangle 13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fld id="{EC19C95C-0CE2-4A6A-B935-F8EBC760F6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D7642-441E-4B79-849C-61A47DA7B0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C73AE-2CCA-4F55-9606-A9D913629D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489E9-F4AA-4F70-8433-241005D0F7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7F766B-9F50-47AA-BEA5-A691DE678E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6DACE-8651-4C4F-93E2-9079303CEB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3AB8D-47AB-4815-BD46-DF7E1AA818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18819-4062-4BDB-B20E-68F43F24B7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5B69C-D682-4357-A3B3-F812DD9F10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5288F-2345-4A97-B701-572C525547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A2374-E1D7-4295-A1C4-56B417FDB9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-609600" y="762000"/>
            <a:ext cx="7542213" cy="6029325"/>
            <a:chOff x="-384" y="480"/>
            <a:chExt cx="4751" cy="3798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4100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4101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102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4103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04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05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4106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4107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4108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4109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4110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4111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2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3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4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5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6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7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8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19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0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1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2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3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4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5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6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7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8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29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0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1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2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3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4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5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6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7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8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39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0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1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2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3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4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5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46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4147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4148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2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49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0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1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2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3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4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5" y="1868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5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6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9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7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60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8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59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6" y="1005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4160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1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2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3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4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5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6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7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8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69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0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1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2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3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4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5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6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7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8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79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0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1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2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3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4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5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6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7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8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89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90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91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92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93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94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195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4196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4197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98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199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4200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1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2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3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4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5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6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7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08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209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4210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1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2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9" y="2694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4216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4217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18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19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5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20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21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222" name="Rectangle 1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4223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4224" name="Rectangle 1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78221C6-D898-4F24-AE90-F6FBE49EABE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225" name="Rectangle 1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26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Plural and Singular Nouns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Project LA Activity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Some nouns become a new word when made plural: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27275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/>
              <a:t>man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men</a:t>
            </a:r>
          </a:p>
          <a:p>
            <a:pPr lvl="1">
              <a:lnSpc>
                <a:spcPct val="90000"/>
              </a:lnSpc>
            </a:pPr>
            <a:endParaRPr lang="en-US" sz="3600"/>
          </a:p>
          <a:p>
            <a:pPr lvl="1">
              <a:lnSpc>
                <a:spcPct val="90000"/>
              </a:lnSpc>
            </a:pPr>
            <a:endParaRPr lang="en-US" sz="3600"/>
          </a:p>
          <a:p>
            <a:pPr>
              <a:lnSpc>
                <a:spcPct val="90000"/>
              </a:lnSpc>
            </a:pPr>
            <a:r>
              <a:rPr lang="en-US" sz="4000"/>
              <a:t>goose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geese</a:t>
            </a:r>
          </a:p>
        </p:txBody>
      </p:sp>
      <p:pic>
        <p:nvPicPr>
          <p:cNvPr id="14342" name="Picture 6" descr="goosef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962400"/>
            <a:ext cx="3124200" cy="2392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Can you make these nouns plural?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half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foot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piano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spy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brush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en-US" sz="4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Can you make these nouns plural?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halves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feet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pianos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spies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brushes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en-US" sz="4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Can you make these nouns plural?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mouse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memo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shelf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leaf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child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en-US" sz="4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Can you make these nouns plural?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mice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memos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shelves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leaves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children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en-US" sz="4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Can you make these nouns plural?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thief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woman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fish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photo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die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en-US" sz="4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Can you make these nouns plural?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thieves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women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fish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photos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800"/>
              <a:t>dice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en-US" sz="4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/>
              <a:t>Plural Nouns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/>
              <a:t>A plural form of a noun names more than one.  It usually ends with </a:t>
            </a:r>
            <a:r>
              <a:rPr lang="en-US" sz="5400" i="1"/>
              <a:t>s</a:t>
            </a:r>
            <a:r>
              <a:rPr lang="en-US" sz="5400"/>
              <a:t> or </a:t>
            </a:r>
            <a:r>
              <a:rPr lang="en-US" sz="5400" i="1"/>
              <a:t>es</a:t>
            </a:r>
            <a:r>
              <a:rPr lang="en-US" sz="540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2084388"/>
          </a:xfrm>
        </p:spPr>
        <p:txBody>
          <a:bodyPr/>
          <a:lstStyle/>
          <a:p>
            <a:pPr algn="l"/>
            <a:r>
              <a:rPr lang="en-US" sz="4000"/>
              <a:t>Write P if the noun below is plural.  Write S if the noun below is singular.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229600" cy="3616325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houses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baby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church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tables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books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bus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3124200" y="2667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24384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2971800" y="4191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2743200" y="48768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2743200" y="56388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2209800" y="63246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2084388"/>
          </a:xfrm>
        </p:spPr>
        <p:txBody>
          <a:bodyPr/>
          <a:lstStyle/>
          <a:p>
            <a:pPr algn="l"/>
            <a:r>
              <a:rPr lang="en-US" sz="4000"/>
              <a:t>Write P if the noun below is plural.  Write S if the noun below is singular.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229600" cy="3616325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Houses      </a:t>
            </a:r>
            <a:r>
              <a:rPr lang="en-US" sz="4000">
                <a:solidFill>
                  <a:srgbClr val="990033"/>
                </a:solidFill>
              </a:rPr>
              <a:t>P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baby      </a:t>
            </a:r>
            <a:r>
              <a:rPr lang="en-US" sz="4000">
                <a:solidFill>
                  <a:srgbClr val="990033"/>
                </a:solidFill>
              </a:rPr>
              <a:t>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church   </a:t>
            </a:r>
            <a:r>
              <a:rPr lang="en-US" sz="4000">
                <a:solidFill>
                  <a:srgbClr val="990033"/>
                </a:solidFill>
              </a:rPr>
              <a:t>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tables    </a:t>
            </a:r>
            <a:r>
              <a:rPr lang="en-US" sz="4000">
                <a:solidFill>
                  <a:srgbClr val="990033"/>
                </a:solidFill>
              </a:rPr>
              <a:t>P</a:t>
            </a:r>
            <a:endParaRPr lang="en-US" sz="4000"/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books    </a:t>
            </a:r>
            <a:r>
              <a:rPr lang="en-US" sz="4000">
                <a:solidFill>
                  <a:srgbClr val="990033"/>
                </a:solidFill>
              </a:rPr>
              <a:t>P</a:t>
            </a:r>
            <a:endParaRPr lang="en-US" sz="4000"/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4000"/>
              <a:t>bus       </a:t>
            </a:r>
            <a:r>
              <a:rPr lang="en-US" sz="4000">
                <a:solidFill>
                  <a:srgbClr val="990033"/>
                </a:solidFill>
              </a:rPr>
              <a:t>S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3124200" y="2667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438400" y="3429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2971800" y="4191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743200" y="48768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2743200" y="56388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2209800" y="63246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203" name="Picture 11" descr="check1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200400"/>
            <a:ext cx="1771650" cy="2352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Add es to make nouns plural that </a:t>
            </a:r>
            <a:r>
              <a:rPr lang="en-US" sz="4000" b="1">
                <a:solidFill>
                  <a:srgbClr val="990033"/>
                </a:solidFill>
              </a:rPr>
              <a:t>end</a:t>
            </a:r>
            <a:r>
              <a:rPr lang="en-US" sz="4000"/>
              <a:t> with: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/>
              <a:t>s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buses</a:t>
            </a:r>
          </a:p>
          <a:p>
            <a:pPr>
              <a:lnSpc>
                <a:spcPct val="90000"/>
              </a:lnSpc>
            </a:pPr>
            <a:r>
              <a:rPr lang="en-US" sz="4000"/>
              <a:t>x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taxes</a:t>
            </a:r>
          </a:p>
          <a:p>
            <a:pPr>
              <a:lnSpc>
                <a:spcPct val="90000"/>
              </a:lnSpc>
            </a:pPr>
            <a:r>
              <a:rPr lang="en-US" sz="4000"/>
              <a:t>ch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benches</a:t>
            </a:r>
          </a:p>
          <a:p>
            <a:pPr>
              <a:lnSpc>
                <a:spcPct val="90000"/>
              </a:lnSpc>
            </a:pPr>
            <a:r>
              <a:rPr lang="en-US" sz="4000"/>
              <a:t>sh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dishes</a:t>
            </a:r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1828800" y="2133600"/>
            <a:ext cx="3810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752600" y="3429000"/>
            <a:ext cx="3810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2133600" y="4648200"/>
            <a:ext cx="6096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1676400" y="5943600"/>
            <a:ext cx="6096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Add ies to make nouns plural that </a:t>
            </a:r>
            <a:r>
              <a:rPr lang="en-US" sz="4000" b="1">
                <a:solidFill>
                  <a:srgbClr val="990033"/>
                </a:solidFill>
              </a:rPr>
              <a:t>end</a:t>
            </a:r>
            <a:r>
              <a:rPr lang="en-US" sz="4000"/>
              <a:t> with a </a:t>
            </a:r>
            <a:r>
              <a:rPr lang="en-US" sz="4000">
                <a:solidFill>
                  <a:srgbClr val="990033"/>
                </a:solidFill>
              </a:rPr>
              <a:t>consonant and a y</a:t>
            </a:r>
            <a:r>
              <a:rPr lang="en-US" sz="4000"/>
              <a:t>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/>
              <a:t>lady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ladies</a:t>
            </a:r>
          </a:p>
          <a:p>
            <a:pPr lvl="1">
              <a:lnSpc>
                <a:spcPct val="90000"/>
              </a:lnSpc>
            </a:pPr>
            <a:endParaRPr lang="en-US" sz="3600"/>
          </a:p>
          <a:p>
            <a:pPr lvl="1">
              <a:lnSpc>
                <a:spcPct val="90000"/>
              </a:lnSpc>
            </a:pPr>
            <a:endParaRPr lang="en-US" sz="3600"/>
          </a:p>
          <a:p>
            <a:pPr>
              <a:lnSpc>
                <a:spcPct val="90000"/>
              </a:lnSpc>
            </a:pPr>
            <a:r>
              <a:rPr lang="en-US" sz="4000"/>
              <a:t>fry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fries</a:t>
            </a:r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1295400" y="1524000"/>
            <a:ext cx="685800" cy="6096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990600" y="4038600"/>
            <a:ext cx="6096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48" name="Picture 8" descr="fri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810000"/>
            <a:ext cx="3276600" cy="1965325"/>
          </a:xfrm>
          <a:prstGeom prst="rect">
            <a:avLst/>
          </a:prstGeom>
          <a:noFill/>
        </p:spPr>
      </p:pic>
      <p:pic>
        <p:nvPicPr>
          <p:cNvPr id="10249" name="Picture 9" descr="LAD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447800"/>
            <a:ext cx="20193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Some nouns that end in </a:t>
            </a:r>
            <a:r>
              <a:rPr lang="en-US" sz="4000">
                <a:solidFill>
                  <a:srgbClr val="990033"/>
                </a:solidFill>
              </a:rPr>
              <a:t>f</a:t>
            </a:r>
            <a:r>
              <a:rPr lang="en-US" sz="4000"/>
              <a:t> or </a:t>
            </a:r>
            <a:r>
              <a:rPr lang="en-US" sz="4000">
                <a:solidFill>
                  <a:srgbClr val="990033"/>
                </a:solidFill>
              </a:rPr>
              <a:t>fe</a:t>
            </a:r>
            <a:r>
              <a:rPr lang="en-US" sz="4000"/>
              <a:t> change to </a:t>
            </a:r>
            <a:r>
              <a:rPr lang="en-US" sz="4000">
                <a:solidFill>
                  <a:srgbClr val="990033"/>
                </a:solidFill>
              </a:rPr>
              <a:t>ves</a:t>
            </a:r>
            <a:r>
              <a:rPr lang="en-US" sz="4000"/>
              <a:t> when made plural: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/>
              <a:t>calf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calves</a:t>
            </a:r>
          </a:p>
          <a:p>
            <a:pPr lvl="1">
              <a:lnSpc>
                <a:spcPct val="90000"/>
              </a:lnSpc>
            </a:pPr>
            <a:endParaRPr lang="en-US" sz="3600"/>
          </a:p>
          <a:p>
            <a:pPr lvl="1">
              <a:lnSpc>
                <a:spcPct val="90000"/>
              </a:lnSpc>
            </a:pPr>
            <a:endParaRPr lang="en-US" sz="3600"/>
          </a:p>
          <a:p>
            <a:pPr>
              <a:lnSpc>
                <a:spcPct val="90000"/>
              </a:lnSpc>
            </a:pPr>
            <a:r>
              <a:rPr lang="en-US" sz="4000"/>
              <a:t>knife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knives</a:t>
            </a:r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1524000" y="1447800"/>
            <a:ext cx="381000" cy="6096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Oval 5"/>
          <p:cNvSpPr>
            <a:spLocks noChangeArrowheads="1"/>
          </p:cNvSpPr>
          <p:nvPr/>
        </p:nvSpPr>
        <p:spPr bwMode="auto">
          <a:xfrm>
            <a:off x="1600200" y="3962400"/>
            <a:ext cx="6096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272" name="Picture 8" descr="cal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676400"/>
            <a:ext cx="3400425" cy="2495550"/>
          </a:xfrm>
          <a:prstGeom prst="rect">
            <a:avLst/>
          </a:prstGeom>
          <a:noFill/>
        </p:spPr>
      </p:pic>
      <p:pic>
        <p:nvPicPr>
          <p:cNvPr id="11273" name="Picture 9" descr="knif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4241800"/>
            <a:ext cx="3505200" cy="2359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Some nouns that end in </a:t>
            </a:r>
            <a:r>
              <a:rPr lang="en-US" sz="4000">
                <a:solidFill>
                  <a:srgbClr val="990033"/>
                </a:solidFill>
              </a:rPr>
              <a:t>o</a:t>
            </a:r>
            <a:r>
              <a:rPr lang="en-US" sz="4000"/>
              <a:t> change to </a:t>
            </a:r>
            <a:r>
              <a:rPr lang="en-US" sz="4000">
                <a:solidFill>
                  <a:srgbClr val="990033"/>
                </a:solidFill>
              </a:rPr>
              <a:t>es</a:t>
            </a:r>
            <a:r>
              <a:rPr lang="en-US" sz="4000"/>
              <a:t> when made plural.  Some change to </a:t>
            </a:r>
            <a:r>
              <a:rPr lang="en-US" sz="4000">
                <a:solidFill>
                  <a:srgbClr val="990033"/>
                </a:solidFill>
              </a:rPr>
              <a:t>s</a:t>
            </a:r>
            <a:r>
              <a:rPr lang="en-US" sz="4000"/>
              <a:t>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27275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/>
              <a:t>kangaroo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kangaroos</a:t>
            </a:r>
          </a:p>
          <a:p>
            <a:pPr lvl="1">
              <a:lnSpc>
                <a:spcPct val="90000"/>
              </a:lnSpc>
            </a:pPr>
            <a:endParaRPr lang="en-US" sz="3600"/>
          </a:p>
          <a:p>
            <a:pPr lvl="1">
              <a:lnSpc>
                <a:spcPct val="90000"/>
              </a:lnSpc>
            </a:pPr>
            <a:endParaRPr lang="en-US" sz="3600"/>
          </a:p>
          <a:p>
            <a:pPr>
              <a:lnSpc>
                <a:spcPct val="90000"/>
              </a:lnSpc>
            </a:pPr>
            <a:r>
              <a:rPr lang="en-US" sz="4000"/>
              <a:t>potato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potatoes</a:t>
            </a:r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2743200" y="5486400"/>
            <a:ext cx="6096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296" name="Picture 8" descr="kangar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295400"/>
            <a:ext cx="2971800" cy="2601913"/>
          </a:xfrm>
          <a:prstGeom prst="rect">
            <a:avLst/>
          </a:prstGeom>
          <a:noFill/>
        </p:spPr>
      </p:pic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4495800" y="1219200"/>
            <a:ext cx="1066800" cy="533400"/>
          </a:xfrm>
          <a:prstGeom prst="rect">
            <a:avLst/>
          </a:prstGeom>
          <a:solidFill>
            <a:srgbClr val="6E716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3124200" y="3048000"/>
            <a:ext cx="609600" cy="533400"/>
          </a:xfrm>
          <a:prstGeom prst="ellips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300" name="Picture 12" descr="potat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557713"/>
            <a:ext cx="2514600" cy="2300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Some nouns do not change at all when made plural: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27275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/>
              <a:t>sheep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sheep</a:t>
            </a:r>
          </a:p>
          <a:p>
            <a:pPr lvl="1">
              <a:lnSpc>
                <a:spcPct val="90000"/>
              </a:lnSpc>
            </a:pPr>
            <a:endParaRPr lang="en-US" sz="3600"/>
          </a:p>
          <a:p>
            <a:pPr lvl="1">
              <a:lnSpc>
                <a:spcPct val="90000"/>
              </a:lnSpc>
            </a:pPr>
            <a:endParaRPr lang="en-US" sz="3600"/>
          </a:p>
          <a:p>
            <a:pPr>
              <a:lnSpc>
                <a:spcPct val="90000"/>
              </a:lnSpc>
            </a:pPr>
            <a:r>
              <a:rPr lang="en-US" sz="4000"/>
              <a:t>deer</a:t>
            </a:r>
          </a:p>
          <a:p>
            <a:pPr lvl="1">
              <a:lnSpc>
                <a:spcPct val="90000"/>
              </a:lnSpc>
            </a:pPr>
            <a:r>
              <a:rPr lang="en-US" sz="3600"/>
              <a:t>deer</a:t>
            </a:r>
          </a:p>
        </p:txBody>
      </p:sp>
      <p:pic>
        <p:nvPicPr>
          <p:cNvPr id="13321" name="Picture 9" descr="sheep-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133600"/>
            <a:ext cx="2381250" cy="1933575"/>
          </a:xfrm>
          <a:prstGeom prst="rect">
            <a:avLst/>
          </a:prstGeom>
          <a:noFill/>
        </p:spPr>
      </p:pic>
      <p:pic>
        <p:nvPicPr>
          <p:cNvPr id="13322" name="Picture 10" descr="de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267200"/>
            <a:ext cx="2743200" cy="231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atellite Dish">
  <a:themeElements>
    <a:clrScheme name="Satellite Dish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Satellite Dish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atellite Dish 1">
        <a:dk1>
          <a:srgbClr val="660000"/>
        </a:dk1>
        <a:lt1>
          <a:srgbClr val="FFFFFF"/>
        </a:lt1>
        <a:dk2>
          <a:srgbClr val="A80000"/>
        </a:dk2>
        <a:lt2>
          <a:srgbClr val="FFFF99"/>
        </a:lt2>
        <a:accent1>
          <a:srgbClr val="FF6600"/>
        </a:accent1>
        <a:accent2>
          <a:srgbClr val="6A0000"/>
        </a:accent2>
        <a:accent3>
          <a:srgbClr val="D1AAAA"/>
        </a:accent3>
        <a:accent4>
          <a:srgbClr val="DADADA"/>
        </a:accent4>
        <a:accent5>
          <a:srgbClr val="FFB8AA"/>
        </a:accent5>
        <a:accent6>
          <a:srgbClr val="5F00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2">
        <a:dk1>
          <a:srgbClr val="6A4700"/>
        </a:dk1>
        <a:lt1>
          <a:srgbClr val="FFFFFF"/>
        </a:lt1>
        <a:dk2>
          <a:srgbClr val="522900"/>
        </a:dk2>
        <a:lt2>
          <a:srgbClr val="FFFF99"/>
        </a:lt2>
        <a:accent1>
          <a:srgbClr val="CC9900"/>
        </a:accent1>
        <a:accent2>
          <a:srgbClr val="9C7300"/>
        </a:accent2>
        <a:accent3>
          <a:srgbClr val="B3ACAA"/>
        </a:accent3>
        <a:accent4>
          <a:srgbClr val="DADADA"/>
        </a:accent4>
        <a:accent5>
          <a:srgbClr val="E2CAAA"/>
        </a:accent5>
        <a:accent6>
          <a:srgbClr val="8D6800"/>
        </a:accent6>
        <a:hlink>
          <a:srgbClr val="FF99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3">
        <a:dk1>
          <a:srgbClr val="495630"/>
        </a:dk1>
        <a:lt1>
          <a:srgbClr val="FFFFCC"/>
        </a:lt1>
        <a:dk2>
          <a:srgbClr val="2D361C"/>
        </a:dk2>
        <a:lt2>
          <a:srgbClr val="BAD38D"/>
        </a:lt2>
        <a:accent1>
          <a:srgbClr val="68803E"/>
        </a:accent1>
        <a:accent2>
          <a:srgbClr val="556636"/>
        </a:accent2>
        <a:accent3>
          <a:srgbClr val="ADAEAB"/>
        </a:accent3>
        <a:accent4>
          <a:srgbClr val="DADAAE"/>
        </a:accent4>
        <a:accent5>
          <a:srgbClr val="B9C0AF"/>
        </a:accent5>
        <a:accent6>
          <a:srgbClr val="4C5C30"/>
        </a:accent6>
        <a:hlink>
          <a:srgbClr val="339933"/>
        </a:hlink>
        <a:folHlink>
          <a:srgbClr val="D9D4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4">
        <a:dk1>
          <a:srgbClr val="666A5C"/>
        </a:dk1>
        <a:lt1>
          <a:srgbClr val="FFFFFF"/>
        </a:lt1>
        <a:dk2>
          <a:srgbClr val="757868"/>
        </a:dk2>
        <a:lt2>
          <a:srgbClr val="C4C3AA"/>
        </a:lt2>
        <a:accent1>
          <a:srgbClr val="9AC2C0"/>
        </a:accent1>
        <a:accent2>
          <a:srgbClr val="4D4F45"/>
        </a:accent2>
        <a:accent3>
          <a:srgbClr val="BDBEB9"/>
        </a:accent3>
        <a:accent4>
          <a:srgbClr val="DADADA"/>
        </a:accent4>
        <a:accent5>
          <a:srgbClr val="CADDDC"/>
        </a:accent5>
        <a:accent6>
          <a:srgbClr val="45473E"/>
        </a:accent6>
        <a:hlink>
          <a:srgbClr val="009999"/>
        </a:hlink>
        <a:folHlink>
          <a:srgbClr val="BFCB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5">
        <a:dk1>
          <a:srgbClr val="006664"/>
        </a:dk1>
        <a:lt1>
          <a:srgbClr val="FFFFFF"/>
        </a:lt1>
        <a:dk2>
          <a:srgbClr val="00908D"/>
        </a:dk2>
        <a:lt2>
          <a:srgbClr val="ADE5CD"/>
        </a:lt2>
        <a:accent1>
          <a:srgbClr val="00CCFF"/>
        </a:accent1>
        <a:accent2>
          <a:srgbClr val="006666"/>
        </a:accent2>
        <a:accent3>
          <a:srgbClr val="AAC6C5"/>
        </a:accent3>
        <a:accent4>
          <a:srgbClr val="DADADA"/>
        </a:accent4>
        <a:accent5>
          <a:srgbClr val="AAE2FF"/>
        </a:accent5>
        <a:accent6>
          <a:srgbClr val="005C5C"/>
        </a:accent6>
        <a:hlink>
          <a:srgbClr val="6DD8DB"/>
        </a:hlink>
        <a:folHlink>
          <a:srgbClr val="C5E2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6">
        <a:dk1>
          <a:srgbClr val="000000"/>
        </a:dk1>
        <a:lt1>
          <a:srgbClr val="DDDCC5"/>
        </a:lt1>
        <a:dk2>
          <a:srgbClr val="000000"/>
        </a:dk2>
        <a:lt2>
          <a:srgbClr val="B9B695"/>
        </a:lt2>
        <a:accent1>
          <a:srgbClr val="EAEBE9"/>
        </a:accent1>
        <a:accent2>
          <a:srgbClr val="BFBFAB"/>
        </a:accent2>
        <a:accent3>
          <a:srgbClr val="EBEBDF"/>
        </a:accent3>
        <a:accent4>
          <a:srgbClr val="000000"/>
        </a:accent4>
        <a:accent5>
          <a:srgbClr val="F3F3F2"/>
        </a:accent5>
        <a:accent6>
          <a:srgbClr val="ADAD9B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tellite Dish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36699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ADB8CA"/>
        </a:accent5>
        <a:accent6>
          <a:srgbClr val="555555"/>
        </a:accent6>
        <a:hlink>
          <a:srgbClr val="BBE5FF"/>
        </a:hlink>
        <a:folHlink>
          <a:srgbClr val="B6B3E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8">
        <a:dk1>
          <a:srgbClr val="000090"/>
        </a:dk1>
        <a:lt1>
          <a:srgbClr val="EAEAEA"/>
        </a:lt1>
        <a:dk2>
          <a:srgbClr val="3A3AB2"/>
        </a:dk2>
        <a:lt2>
          <a:srgbClr val="CAD4DC"/>
        </a:lt2>
        <a:accent1>
          <a:srgbClr val="3974AF"/>
        </a:accent1>
        <a:accent2>
          <a:srgbClr val="232369"/>
        </a:accent2>
        <a:accent3>
          <a:srgbClr val="AEAED5"/>
        </a:accent3>
        <a:accent4>
          <a:srgbClr val="C8C8C8"/>
        </a:accent4>
        <a:accent5>
          <a:srgbClr val="AEBCD4"/>
        </a:accent5>
        <a:accent6>
          <a:srgbClr val="1F1F5E"/>
        </a:accent6>
        <a:hlink>
          <a:srgbClr val="00CC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9">
        <a:dk1>
          <a:srgbClr val="9C9C9C"/>
        </a:dk1>
        <a:lt1>
          <a:srgbClr val="FFFFFF"/>
        </a:lt1>
        <a:dk2>
          <a:srgbClr val="8696CA"/>
        </a:dk2>
        <a:lt2>
          <a:srgbClr val="FFFFFF"/>
        </a:lt2>
        <a:accent1>
          <a:srgbClr val="97D1D5"/>
        </a:accent1>
        <a:accent2>
          <a:srgbClr val="666699"/>
        </a:accent2>
        <a:accent3>
          <a:srgbClr val="C3C9E1"/>
        </a:accent3>
        <a:accent4>
          <a:srgbClr val="DADADA"/>
        </a:accent4>
        <a:accent5>
          <a:srgbClr val="C9E5E7"/>
        </a:accent5>
        <a:accent6>
          <a:srgbClr val="5C5C8A"/>
        </a:accent6>
        <a:hlink>
          <a:srgbClr val="0000FF"/>
        </a:hlink>
        <a:folHlink>
          <a:srgbClr val="00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Satellite Dish</Template>
  <TotalTime>50</TotalTime>
  <Words>261</Words>
  <Application>Microsoft Office PowerPoint</Application>
  <PresentationFormat>On-screen Show (4:3)</PresentationFormat>
  <Paragraphs>98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Verdana</vt:lpstr>
      <vt:lpstr>Wingdings</vt:lpstr>
      <vt:lpstr>Satellite Dish</vt:lpstr>
      <vt:lpstr>Plural and Singular Nouns</vt:lpstr>
      <vt:lpstr>Plural Nouns</vt:lpstr>
      <vt:lpstr>Write P if the noun below is plural.  Write S if the noun below is singular.</vt:lpstr>
      <vt:lpstr>Write P if the noun below is plural.  Write S if the noun below is singular.</vt:lpstr>
      <vt:lpstr>Add es to make nouns plural that end with:</vt:lpstr>
      <vt:lpstr>Add ies to make nouns plural that end with a consonant and a y:</vt:lpstr>
      <vt:lpstr>Some nouns that end in f or fe change to ves when made plural:</vt:lpstr>
      <vt:lpstr>Some nouns that end in o change to es when made plural.  Some change to s:</vt:lpstr>
      <vt:lpstr>Some nouns do not change at all when made plural:</vt:lpstr>
      <vt:lpstr>Some nouns become a new word when made plural:</vt:lpstr>
      <vt:lpstr>Can you make these nouns plural?</vt:lpstr>
      <vt:lpstr>Can you make these nouns plural?</vt:lpstr>
      <vt:lpstr>Can you make these nouns plural?</vt:lpstr>
      <vt:lpstr>Can you make these nouns plural?</vt:lpstr>
      <vt:lpstr>Can you make these nouns plural?</vt:lpstr>
      <vt:lpstr>Can you make these nouns plural?</vt:lpstr>
    </vt:vector>
  </TitlesOfParts>
  <Company>Jefferson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Plural and Singular Nouns</dc:title>
  <dc:creator>Jefferson County Schools</dc:creator>
  <cp:lastModifiedBy>ctorresa</cp:lastModifiedBy>
  <cp:revision>4</cp:revision>
  <dcterms:created xsi:type="dcterms:W3CDTF">2001-12-24T01:32:27Z</dcterms:created>
  <dcterms:modified xsi:type="dcterms:W3CDTF">2011-11-28T15:56:41Z</dcterms:modified>
</cp:coreProperties>
</file>